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D0E3D7-8F7C-462E-B860-9EFCE7921BD8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6ECAD0-92FF-420A-BA5A-DBA4C4092170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Воспитатель занят образовательным процессом</a:t>
          </a:r>
          <a:endParaRPr lang="ru-RU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135DF1-570B-4212-B913-B5BF62593C10}" type="parTrans" cxnId="{F500016A-A4D5-448E-94E9-EDBA1F0CB798}">
      <dgm:prSet/>
      <dgm:spPr/>
      <dgm:t>
        <a:bodyPr/>
        <a:lstStyle/>
        <a:p>
          <a:endParaRPr lang="ru-RU"/>
        </a:p>
      </dgm:t>
    </dgm:pt>
    <dgm:pt modelId="{C1934A4C-2D91-4909-A7E2-8EA448028564}" type="sibTrans" cxnId="{F500016A-A4D5-448E-94E9-EDBA1F0CB798}">
      <dgm:prSet/>
      <dgm:spPr/>
      <dgm:t>
        <a:bodyPr/>
        <a:lstStyle/>
        <a:p>
          <a:endParaRPr lang="ru-RU"/>
        </a:p>
      </dgm:t>
    </dgm:pt>
    <dgm:pt modelId="{99E483A7-0BA3-47DA-938E-92C4DC68A3F2}">
      <dgm:prSet phldrT="[Текст]" custT="1"/>
      <dgm:spPr/>
      <dgm:t>
        <a:bodyPr/>
        <a:lstStyle/>
        <a:p>
          <a:r>
            <a:rPr lang="ru-RU" sz="1800" b="1" dirty="0" smtClean="0"/>
            <a:t>Родитель-ДОУ</a:t>
          </a:r>
        </a:p>
        <a:p>
          <a:r>
            <a:rPr lang="ru-RU" sz="1600" dirty="0" smtClean="0"/>
            <a:t>- Родитель получает информацию от воспитателя о необходимости регистрации ребенка по выбранной программе доп. образования в системе «Навигатор» </a:t>
          </a:r>
        </a:p>
        <a:p>
          <a:r>
            <a:rPr lang="ru-RU" sz="1600" dirty="0" smtClean="0"/>
            <a:t>(10 – 20 мин)</a:t>
          </a:r>
        </a:p>
        <a:p>
          <a:endParaRPr lang="ru-RU" sz="1800" dirty="0" smtClean="0"/>
        </a:p>
        <a:p>
          <a:endParaRPr lang="ru-RU" sz="1700" dirty="0"/>
        </a:p>
      </dgm:t>
    </dgm:pt>
    <dgm:pt modelId="{AD4C2675-9E41-4C84-8493-D211B216F1BC}" type="parTrans" cxnId="{ED470E76-788B-4E43-89D1-BDEC69494D53}">
      <dgm:prSet/>
      <dgm:spPr/>
      <dgm:t>
        <a:bodyPr/>
        <a:lstStyle/>
        <a:p>
          <a:endParaRPr lang="ru-RU"/>
        </a:p>
      </dgm:t>
    </dgm:pt>
    <dgm:pt modelId="{F0851FBA-E2C4-4D61-80B7-EBE96C4A92A6}" type="sibTrans" cxnId="{ED470E76-788B-4E43-89D1-BDEC69494D53}">
      <dgm:prSet/>
      <dgm:spPr/>
      <dgm:t>
        <a:bodyPr/>
        <a:lstStyle/>
        <a:p>
          <a:endParaRPr lang="ru-RU"/>
        </a:p>
      </dgm:t>
    </dgm:pt>
    <dgm:pt modelId="{7ACE7248-2C30-4EF7-B009-902AB0C2D8AA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Ответственного нет на месте</a:t>
          </a:r>
          <a:endParaRPr lang="ru-RU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CF5993-E7B7-43C7-A169-FB3E6B7AB24C}" type="parTrans" cxnId="{5A157DE6-1688-4402-9819-A700860A4689}">
      <dgm:prSet/>
      <dgm:spPr/>
      <dgm:t>
        <a:bodyPr/>
        <a:lstStyle/>
        <a:p>
          <a:endParaRPr lang="ru-RU"/>
        </a:p>
      </dgm:t>
    </dgm:pt>
    <dgm:pt modelId="{97853C7A-2FB4-448A-8814-7D648FD77FD8}" type="sibTrans" cxnId="{5A157DE6-1688-4402-9819-A700860A4689}">
      <dgm:prSet/>
      <dgm:spPr/>
      <dgm:t>
        <a:bodyPr/>
        <a:lstStyle/>
        <a:p>
          <a:endParaRPr lang="ru-RU"/>
        </a:p>
      </dgm:t>
    </dgm:pt>
    <dgm:pt modelId="{930F0EB0-C519-4CFF-BE8E-3CEBB76229F5}">
      <dgm:prSet phldrT="[Текст]"/>
      <dgm:spPr/>
      <dgm:t>
        <a:bodyPr/>
        <a:lstStyle/>
        <a:p>
          <a:r>
            <a:rPr lang="ru-RU" b="1" dirty="0" smtClean="0"/>
            <a:t>Родитель-ДОУ- ответственный за ведение системы «Навигатор»</a:t>
          </a:r>
        </a:p>
        <a:p>
          <a:r>
            <a:rPr lang="ru-RU" dirty="0" smtClean="0"/>
            <a:t>- Родитель уточняет порядок регистрации, название программы доп. образования, номер группы</a:t>
          </a:r>
        </a:p>
        <a:p>
          <a:r>
            <a:rPr lang="ru-RU" dirty="0" smtClean="0"/>
            <a:t>(10-20 мин)</a:t>
          </a:r>
        </a:p>
      </dgm:t>
    </dgm:pt>
    <dgm:pt modelId="{08E3E677-4505-487D-85CB-0DF353D706F6}" type="parTrans" cxnId="{52B8BC34-BAF6-4DAC-80D7-6BB33CA0FB0D}">
      <dgm:prSet/>
      <dgm:spPr/>
      <dgm:t>
        <a:bodyPr/>
        <a:lstStyle/>
        <a:p>
          <a:endParaRPr lang="ru-RU"/>
        </a:p>
      </dgm:t>
    </dgm:pt>
    <dgm:pt modelId="{84802D24-DCEF-4AC6-8E40-D1E79D4E8CDE}" type="sibTrans" cxnId="{52B8BC34-BAF6-4DAC-80D7-6BB33CA0FB0D}">
      <dgm:prSet/>
      <dgm:spPr/>
      <dgm:t>
        <a:bodyPr/>
        <a:lstStyle/>
        <a:p>
          <a:endParaRPr lang="ru-RU"/>
        </a:p>
      </dgm:t>
    </dgm:pt>
    <dgm:pt modelId="{FC71006D-886D-44A9-9217-11994C1A550D}">
      <dgm:prSet phldrT="[Текст]"/>
      <dgm:spPr/>
      <dgm:t>
        <a:bodyPr/>
        <a:lstStyle/>
        <a:p>
          <a:r>
            <a:rPr lang="ru-RU" dirty="0" smtClean="0"/>
            <a:t>   </a:t>
          </a:r>
          <a:endParaRPr lang="ru-RU" dirty="0"/>
        </a:p>
      </dgm:t>
    </dgm:pt>
    <dgm:pt modelId="{C14A6EA1-D501-4D62-82C6-FEF1A6A67774}" type="parTrans" cxnId="{6EDA85BB-53B1-43DD-A108-192C19EBDC11}">
      <dgm:prSet/>
      <dgm:spPr/>
      <dgm:t>
        <a:bodyPr/>
        <a:lstStyle/>
        <a:p>
          <a:endParaRPr lang="ru-RU"/>
        </a:p>
      </dgm:t>
    </dgm:pt>
    <dgm:pt modelId="{10157F5E-5EA1-4A00-A756-701F3A6C491A}" type="sibTrans" cxnId="{6EDA85BB-53B1-43DD-A108-192C19EBDC11}">
      <dgm:prSet/>
      <dgm:spPr/>
      <dgm:t>
        <a:bodyPr/>
        <a:lstStyle/>
        <a:p>
          <a:endParaRPr lang="ru-RU"/>
        </a:p>
      </dgm:t>
    </dgm:pt>
    <dgm:pt modelId="{11809AD1-26C7-433C-96DE-E2B5D5240978}">
      <dgm:prSet phldrT="[Текст]"/>
      <dgm:spPr/>
      <dgm:t>
        <a:bodyPr/>
        <a:lstStyle/>
        <a:p>
          <a:r>
            <a:rPr lang="ru-RU" b="1" dirty="0" smtClean="0"/>
            <a:t>Ответственный за ведение системы «Навигатор»</a:t>
          </a:r>
        </a:p>
        <a:p>
          <a:r>
            <a:rPr lang="ru-RU" dirty="0" smtClean="0"/>
            <a:t>- Принимает заявку в системе, зачисляет ребенка</a:t>
          </a:r>
        </a:p>
        <a:p>
          <a:r>
            <a:rPr lang="ru-RU" dirty="0" smtClean="0"/>
            <a:t>(10 мин)</a:t>
          </a:r>
          <a:endParaRPr lang="ru-RU" dirty="0"/>
        </a:p>
      </dgm:t>
    </dgm:pt>
    <dgm:pt modelId="{A97DD5CB-4734-4E9A-B337-D4DE55858F93}" type="parTrans" cxnId="{B289CF3B-7304-4F8E-9F23-1182D17E826D}">
      <dgm:prSet/>
      <dgm:spPr/>
      <dgm:t>
        <a:bodyPr/>
        <a:lstStyle/>
        <a:p>
          <a:endParaRPr lang="ru-RU"/>
        </a:p>
      </dgm:t>
    </dgm:pt>
    <dgm:pt modelId="{730DA447-119A-4A08-955E-55905A63115F}" type="sibTrans" cxnId="{B289CF3B-7304-4F8E-9F23-1182D17E826D}">
      <dgm:prSet/>
      <dgm:spPr/>
      <dgm:t>
        <a:bodyPr/>
        <a:lstStyle/>
        <a:p>
          <a:endParaRPr lang="ru-RU"/>
        </a:p>
      </dgm:t>
    </dgm:pt>
    <dgm:pt modelId="{29AEB444-2F39-4A71-AAD9-5249AC17B43E}" type="pres">
      <dgm:prSet presAssocID="{32D0E3D7-8F7C-462E-B860-9EFCE7921BD8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957B764-7DDC-4FF3-AF52-EE850448709B}" type="pres">
      <dgm:prSet presAssocID="{DF6ECAD0-92FF-420A-BA5A-DBA4C4092170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A72882-31BC-4FE4-AD6B-842C15B69071}" type="pres">
      <dgm:prSet presAssocID="{DF6ECAD0-92FF-420A-BA5A-DBA4C4092170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77ADC-CF75-4B14-A58F-9AB21C95CD44}" type="pres">
      <dgm:prSet presAssocID="{7ACE7248-2C30-4EF7-B009-902AB0C2D8AA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862622-D325-47CB-8060-14D3A9C3D777}" type="pres">
      <dgm:prSet presAssocID="{7ACE7248-2C30-4EF7-B009-902AB0C2D8AA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7D9F5-2AB4-4BBC-ABFD-9BA252A2BF57}" type="pres">
      <dgm:prSet presAssocID="{FC71006D-886D-44A9-9217-11994C1A550D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04219-4F03-4610-81DB-87F50C188FCE}" type="pres">
      <dgm:prSet presAssocID="{FC71006D-886D-44A9-9217-11994C1A550D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E9945D-8A4A-4DB1-9662-A754AC3910F6}" type="presOf" srcId="{11809AD1-26C7-433C-96DE-E2B5D5240978}" destId="{2E104219-4F03-4610-81DB-87F50C188FCE}" srcOrd="0" destOrd="0" presId="urn:microsoft.com/office/officeart/2009/3/layout/IncreasingArrowsProcess"/>
    <dgm:cxn modelId="{52B8BC34-BAF6-4DAC-80D7-6BB33CA0FB0D}" srcId="{7ACE7248-2C30-4EF7-B009-902AB0C2D8AA}" destId="{930F0EB0-C519-4CFF-BE8E-3CEBB76229F5}" srcOrd="0" destOrd="0" parTransId="{08E3E677-4505-487D-85CB-0DF353D706F6}" sibTransId="{84802D24-DCEF-4AC6-8E40-D1E79D4E8CDE}"/>
    <dgm:cxn modelId="{B289CF3B-7304-4F8E-9F23-1182D17E826D}" srcId="{FC71006D-886D-44A9-9217-11994C1A550D}" destId="{11809AD1-26C7-433C-96DE-E2B5D5240978}" srcOrd="0" destOrd="0" parTransId="{A97DD5CB-4734-4E9A-B337-D4DE55858F93}" sibTransId="{730DA447-119A-4A08-955E-55905A63115F}"/>
    <dgm:cxn modelId="{FE799AC3-F635-409B-879F-962300C1C056}" type="presOf" srcId="{7ACE7248-2C30-4EF7-B009-902AB0C2D8AA}" destId="{F0E77ADC-CF75-4B14-A58F-9AB21C95CD44}" srcOrd="0" destOrd="0" presId="urn:microsoft.com/office/officeart/2009/3/layout/IncreasingArrowsProcess"/>
    <dgm:cxn modelId="{0380AB87-A2C5-457B-9F0C-3AF79EF6EB82}" type="presOf" srcId="{930F0EB0-C519-4CFF-BE8E-3CEBB76229F5}" destId="{F6862622-D325-47CB-8060-14D3A9C3D777}" srcOrd="0" destOrd="0" presId="urn:microsoft.com/office/officeart/2009/3/layout/IncreasingArrowsProcess"/>
    <dgm:cxn modelId="{A15692E4-1C95-4522-9175-CEAD5195FEA8}" type="presOf" srcId="{FC71006D-886D-44A9-9217-11994C1A550D}" destId="{9077D9F5-2AB4-4BBC-ABFD-9BA252A2BF57}" srcOrd="0" destOrd="0" presId="urn:microsoft.com/office/officeart/2009/3/layout/IncreasingArrowsProcess"/>
    <dgm:cxn modelId="{ED470E76-788B-4E43-89D1-BDEC69494D53}" srcId="{DF6ECAD0-92FF-420A-BA5A-DBA4C4092170}" destId="{99E483A7-0BA3-47DA-938E-92C4DC68A3F2}" srcOrd="0" destOrd="0" parTransId="{AD4C2675-9E41-4C84-8493-D211B216F1BC}" sibTransId="{F0851FBA-E2C4-4D61-80B7-EBE96C4A92A6}"/>
    <dgm:cxn modelId="{5A157DE6-1688-4402-9819-A700860A4689}" srcId="{32D0E3D7-8F7C-462E-B860-9EFCE7921BD8}" destId="{7ACE7248-2C30-4EF7-B009-902AB0C2D8AA}" srcOrd="1" destOrd="0" parTransId="{FCCF5993-E7B7-43C7-A169-FB3E6B7AB24C}" sibTransId="{97853C7A-2FB4-448A-8814-7D648FD77FD8}"/>
    <dgm:cxn modelId="{C3F99421-101E-4D14-B2E3-E5AF6FE10D77}" type="presOf" srcId="{32D0E3D7-8F7C-462E-B860-9EFCE7921BD8}" destId="{29AEB444-2F39-4A71-AAD9-5249AC17B43E}" srcOrd="0" destOrd="0" presId="urn:microsoft.com/office/officeart/2009/3/layout/IncreasingArrowsProcess"/>
    <dgm:cxn modelId="{F500016A-A4D5-448E-94E9-EDBA1F0CB798}" srcId="{32D0E3D7-8F7C-462E-B860-9EFCE7921BD8}" destId="{DF6ECAD0-92FF-420A-BA5A-DBA4C4092170}" srcOrd="0" destOrd="0" parTransId="{FC135DF1-570B-4212-B913-B5BF62593C10}" sibTransId="{C1934A4C-2D91-4909-A7E2-8EA448028564}"/>
    <dgm:cxn modelId="{1591B8A7-A349-44CC-B0D6-015E39B75DA8}" type="presOf" srcId="{99E483A7-0BA3-47DA-938E-92C4DC68A3F2}" destId="{91A72882-31BC-4FE4-AD6B-842C15B69071}" srcOrd="0" destOrd="0" presId="urn:microsoft.com/office/officeart/2009/3/layout/IncreasingArrowsProcess"/>
    <dgm:cxn modelId="{2B0BBB71-B04B-40E0-A24E-EBC4A85B147B}" type="presOf" srcId="{DF6ECAD0-92FF-420A-BA5A-DBA4C4092170}" destId="{F957B764-7DDC-4FF3-AF52-EE850448709B}" srcOrd="0" destOrd="0" presId="urn:microsoft.com/office/officeart/2009/3/layout/IncreasingArrowsProcess"/>
    <dgm:cxn modelId="{6EDA85BB-53B1-43DD-A108-192C19EBDC11}" srcId="{32D0E3D7-8F7C-462E-B860-9EFCE7921BD8}" destId="{FC71006D-886D-44A9-9217-11994C1A550D}" srcOrd="2" destOrd="0" parTransId="{C14A6EA1-D501-4D62-82C6-FEF1A6A67774}" sibTransId="{10157F5E-5EA1-4A00-A756-701F3A6C491A}"/>
    <dgm:cxn modelId="{23E7EB19-8617-459E-B8EB-A66526861E98}" type="presParOf" srcId="{29AEB444-2F39-4A71-AAD9-5249AC17B43E}" destId="{F957B764-7DDC-4FF3-AF52-EE850448709B}" srcOrd="0" destOrd="0" presId="urn:microsoft.com/office/officeart/2009/3/layout/IncreasingArrowsProcess"/>
    <dgm:cxn modelId="{43698645-F8AC-4073-8843-8559D1E3A564}" type="presParOf" srcId="{29AEB444-2F39-4A71-AAD9-5249AC17B43E}" destId="{91A72882-31BC-4FE4-AD6B-842C15B69071}" srcOrd="1" destOrd="0" presId="urn:microsoft.com/office/officeart/2009/3/layout/IncreasingArrowsProcess"/>
    <dgm:cxn modelId="{77F6357B-F4D7-46D0-8A4E-A7A5F1E93313}" type="presParOf" srcId="{29AEB444-2F39-4A71-AAD9-5249AC17B43E}" destId="{F0E77ADC-CF75-4B14-A58F-9AB21C95CD44}" srcOrd="2" destOrd="0" presId="urn:microsoft.com/office/officeart/2009/3/layout/IncreasingArrowsProcess"/>
    <dgm:cxn modelId="{E9F126C9-1DB9-4D12-831E-8489944720F7}" type="presParOf" srcId="{29AEB444-2F39-4A71-AAD9-5249AC17B43E}" destId="{F6862622-D325-47CB-8060-14D3A9C3D777}" srcOrd="3" destOrd="0" presId="urn:microsoft.com/office/officeart/2009/3/layout/IncreasingArrowsProcess"/>
    <dgm:cxn modelId="{EA34C2A8-1211-4788-BE5F-57F7AECAE68E}" type="presParOf" srcId="{29AEB444-2F39-4A71-AAD9-5249AC17B43E}" destId="{9077D9F5-2AB4-4BBC-ABFD-9BA252A2BF57}" srcOrd="4" destOrd="0" presId="urn:microsoft.com/office/officeart/2009/3/layout/IncreasingArrowsProcess"/>
    <dgm:cxn modelId="{A7FB6FBB-66E3-4D74-987C-F41F6340B362}" type="presParOf" srcId="{29AEB444-2F39-4A71-AAD9-5249AC17B43E}" destId="{2E104219-4F03-4610-81DB-87F50C188FCE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57B764-7DDC-4FF3-AF52-EE850448709B}">
      <dsp:nvSpPr>
        <dsp:cNvPr id="0" name=""/>
        <dsp:cNvSpPr/>
      </dsp:nvSpPr>
      <dsp:spPr>
        <a:xfrm>
          <a:off x="26364" y="629779"/>
          <a:ext cx="9091270" cy="1324035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254000" bIns="210191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Воспитатель занят образовательным процессом</a:t>
          </a:r>
          <a:endParaRPr lang="ru-RU" sz="25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364" y="960788"/>
        <a:ext cx="8760261" cy="662017"/>
      </dsp:txXfrm>
    </dsp:sp>
    <dsp:sp modelId="{91A72882-31BC-4FE4-AD6B-842C15B69071}">
      <dsp:nvSpPr>
        <dsp:cNvPr id="0" name=""/>
        <dsp:cNvSpPr/>
      </dsp:nvSpPr>
      <dsp:spPr>
        <a:xfrm>
          <a:off x="26364" y="1650801"/>
          <a:ext cx="2800111" cy="2550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Родитель-ДОУ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Родитель получает информацию от воспитателя о необходимости регистрации ребенка по выбранной программе доп. образования в системе «Навигатор»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(10 – 20 мин)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26364" y="1650801"/>
        <a:ext cx="2800111" cy="2550579"/>
      </dsp:txXfrm>
    </dsp:sp>
    <dsp:sp modelId="{F0E77ADC-CF75-4B14-A58F-9AB21C95CD44}">
      <dsp:nvSpPr>
        <dsp:cNvPr id="0" name=""/>
        <dsp:cNvSpPr/>
      </dsp:nvSpPr>
      <dsp:spPr>
        <a:xfrm>
          <a:off x="2826476" y="1071124"/>
          <a:ext cx="6291159" cy="1324035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254000" bIns="210191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Ответственного нет на месте</a:t>
          </a:r>
          <a:endParaRPr lang="ru-RU" sz="25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26476" y="1402133"/>
        <a:ext cx="5960150" cy="662017"/>
      </dsp:txXfrm>
    </dsp:sp>
    <dsp:sp modelId="{F6862622-D325-47CB-8060-14D3A9C3D777}">
      <dsp:nvSpPr>
        <dsp:cNvPr id="0" name=""/>
        <dsp:cNvSpPr/>
      </dsp:nvSpPr>
      <dsp:spPr>
        <a:xfrm>
          <a:off x="2826476" y="2092146"/>
          <a:ext cx="2800111" cy="2550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Родитель-ДОУ- ответственный за ведение системы «Навигатор»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- Родитель уточняет порядок регистрации, название программы доп. образования, номер группы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(10-20 мин)</a:t>
          </a:r>
        </a:p>
      </dsp:txBody>
      <dsp:txXfrm>
        <a:off x="2826476" y="2092146"/>
        <a:ext cx="2800111" cy="2550579"/>
      </dsp:txXfrm>
    </dsp:sp>
    <dsp:sp modelId="{9077D9F5-2AB4-4BBC-ABFD-9BA252A2BF57}">
      <dsp:nvSpPr>
        <dsp:cNvPr id="0" name=""/>
        <dsp:cNvSpPr/>
      </dsp:nvSpPr>
      <dsp:spPr>
        <a:xfrm>
          <a:off x="5626587" y="1512469"/>
          <a:ext cx="3491047" cy="1324035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254000" bIns="210191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   </a:t>
          </a:r>
          <a:endParaRPr lang="ru-RU" sz="2500" kern="1200" dirty="0"/>
        </a:p>
      </dsp:txBody>
      <dsp:txXfrm>
        <a:off x="5626587" y="1843478"/>
        <a:ext cx="3160038" cy="662017"/>
      </dsp:txXfrm>
    </dsp:sp>
    <dsp:sp modelId="{2E104219-4F03-4610-81DB-87F50C188FCE}">
      <dsp:nvSpPr>
        <dsp:cNvPr id="0" name=""/>
        <dsp:cNvSpPr/>
      </dsp:nvSpPr>
      <dsp:spPr>
        <a:xfrm>
          <a:off x="5626587" y="2533491"/>
          <a:ext cx="2800111" cy="25132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Ответственный за ведение системы «Навигатор»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- Принимает заявку в системе, зачисляет ребенка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(10 мин)</a:t>
          </a:r>
          <a:endParaRPr lang="ru-RU" sz="1700" kern="1200" dirty="0"/>
        </a:p>
      </dsp:txBody>
      <dsp:txXfrm>
        <a:off x="5626587" y="2533491"/>
        <a:ext cx="2800111" cy="25132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278C-F310-4DCC-A47E-1C87A854BA14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889-3FC8-4AB8-B42B-00F9F1719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24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278C-F310-4DCC-A47E-1C87A854BA14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889-3FC8-4AB8-B42B-00F9F1719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412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278C-F310-4DCC-A47E-1C87A854BA14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889-3FC8-4AB8-B42B-00F9F1719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39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278C-F310-4DCC-A47E-1C87A854BA14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889-3FC8-4AB8-B42B-00F9F1719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78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278C-F310-4DCC-A47E-1C87A854BA14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889-3FC8-4AB8-B42B-00F9F1719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48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278C-F310-4DCC-A47E-1C87A854BA14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889-3FC8-4AB8-B42B-00F9F1719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955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278C-F310-4DCC-A47E-1C87A854BA14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889-3FC8-4AB8-B42B-00F9F1719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367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278C-F310-4DCC-A47E-1C87A854BA14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889-3FC8-4AB8-B42B-00F9F1719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36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278C-F310-4DCC-A47E-1C87A854BA14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889-3FC8-4AB8-B42B-00F9F1719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740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278C-F310-4DCC-A47E-1C87A854BA14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889-3FC8-4AB8-B42B-00F9F1719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013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278C-F310-4DCC-A47E-1C87A854BA14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889-3FC8-4AB8-B42B-00F9F1719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40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2278C-F310-4DCC-A47E-1C87A854BA14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5E889-3FC8-4AB8-B42B-00F9F1719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376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3372" y="2519504"/>
            <a:ext cx="7772400" cy="23876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МДОБУ центр развития ребенка-детский сад № 86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43000" y="382588"/>
            <a:ext cx="6858000" cy="165576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ПРОЕКТ 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«Оптимизация </a:t>
            </a:r>
            <a:r>
              <a:rPr lang="ru-RU" sz="3600" b="1" dirty="0">
                <a:solidFill>
                  <a:srgbClr val="7030A0"/>
                </a:solidFill>
              </a:rPr>
              <a:t>регистрации детей в системе Навигатор дополнительного образования Краснодарского края»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935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848346"/>
              </p:ext>
            </p:extLst>
          </p:nvPr>
        </p:nvGraphicFramePr>
        <p:xfrm>
          <a:off x="0" y="737524"/>
          <a:ext cx="9144000" cy="61204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{16D9F66E-5EB9-4882-86FB-DCBF35E3C3E4}</a:tableStyleId>
              </a:tblPr>
              <a:tblGrid>
                <a:gridCol w="4476825"/>
                <a:gridCol w="4667175"/>
              </a:tblGrid>
              <a:tr h="2392125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  <a:tab pos="1476375" algn="l"/>
                        </a:tabLst>
                      </a:pPr>
                      <a:r>
                        <a:rPr lang="ru-RU" sz="1200" dirty="0">
                          <a:effectLst/>
                        </a:rPr>
                        <a:t>Общие данные.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200" dirty="0">
                          <a:effectLst/>
                        </a:rPr>
                        <a:t>Название проекта: «Оптимизация регистрации детей в системе Навигатор дополнительного образования Краснодарского края»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200" dirty="0">
                          <a:effectLst/>
                        </a:rPr>
                        <a:t>Периметр проекта: Система «Навигатор дополнительного образования Краснодарского края»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Руководитель проекта: </a:t>
                      </a:r>
                      <a:r>
                        <a:rPr lang="ru-RU" sz="1200" dirty="0" err="1">
                          <a:effectLst/>
                        </a:rPr>
                        <a:t>Новак</a:t>
                      </a:r>
                      <a:r>
                        <a:rPr lang="ru-RU" sz="1200" dirty="0">
                          <a:effectLst/>
                        </a:rPr>
                        <a:t> Людмила Семеновна – заведующий ДОУ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Разработчики проекта: </a:t>
                      </a:r>
                      <a:r>
                        <a:rPr lang="ru-RU" sz="1200" dirty="0" err="1">
                          <a:effectLst/>
                        </a:rPr>
                        <a:t>Мамадалиева</a:t>
                      </a:r>
                      <a:r>
                        <a:rPr lang="ru-RU" sz="1200" dirty="0">
                          <a:effectLst/>
                        </a:rPr>
                        <a:t> Наталья Алексеевна – старший воспитатель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Участники проекта: воспитанники, родители, сотрудники ДОО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40" marR="5574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  <a:tab pos="1476375" algn="l"/>
                        </a:tabLst>
                      </a:pPr>
                      <a:r>
                        <a:rPr lang="ru-RU" sz="1200" dirty="0">
                          <a:effectLst/>
                        </a:rPr>
                        <a:t>Цели и задачи проекта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200" dirty="0">
                          <a:effectLst/>
                        </a:rPr>
                        <a:t>Повышение эффективности регистрации детей в системе Навигатор дополнительного образования Краснодарского края» посредством использования методов «бережливого производства».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1.Минимизировать временные затраты на регистрацию детей в системе «Навигатор дополнительного образования Краснодарского края».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 Распределить кадровые и материально-технические ресурсы для оптимального взаимодействия сотрудников ДОУ и родителей.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3. Обучить сотрудников ДОУ, задействованных в процессе регистрации детей в системе Навигатор дополнительного образования Краснодарского края».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40" marR="55740" marT="0" marB="0"/>
                </a:tc>
              </a:tr>
              <a:tr h="190240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Ожидаемые результаты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1.Минимизация времени ожидания на всех этапах регистрации детей в Навигаторе дополнительного образования.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 Сокращение количества операций, затрат, продолжительности цикла.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400" dirty="0">
                          <a:effectLst/>
                        </a:rPr>
                        <a:t>3. Предупреждение неполного охвата регистрацией детей, получающих дополнительные образовательные услуги.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40" marR="5574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  Проблемы: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11125" algn="l"/>
                        </a:tabLst>
                      </a:pPr>
                      <a:r>
                        <a:rPr lang="ru-RU" sz="1400" dirty="0">
                          <a:effectLst/>
                        </a:rPr>
                        <a:t>  1. Сложности при регистрации родителями детей в системе Навигатор дополнительного образования Краснодарского края.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11125" algn="l"/>
                        </a:tabLst>
                      </a:pPr>
                      <a:r>
                        <a:rPr lang="ru-RU" sz="1400" dirty="0">
                          <a:effectLst/>
                        </a:rPr>
                        <a:t>  2. Потери времени специалистами детского сада при организации помощи в регистрации родителям.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</a:t>
                      </a:r>
                    </a:p>
                    <a:p>
                      <a:pPr marL="111125" algn="just">
                        <a:spcAft>
                          <a:spcPts val="0"/>
                        </a:spcAft>
                        <a:tabLst>
                          <a:tab pos="111125" algn="l"/>
                          <a:tab pos="446405" algn="l"/>
                        </a:tabLst>
                      </a:pPr>
                      <a:r>
                        <a:rPr lang="ru-RU" sz="1400" dirty="0">
                          <a:effectLst/>
                        </a:rPr>
                        <a:t>Ключевой риск – снижение охвата регистрации детей в системе Навигатор дополнительного образования Краснодарского края.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40" marR="55740" marT="0" marB="0"/>
                </a:tc>
              </a:tr>
              <a:tr h="1594751">
                <a:tc gridSpan="2"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200" dirty="0">
                          <a:effectLst/>
                        </a:rPr>
                        <a:t>5.Сроки реализации проекта</a:t>
                      </a:r>
                    </a:p>
                    <a:p>
                      <a:pPr marL="228600"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200" dirty="0">
                          <a:effectLst/>
                        </a:rPr>
                        <a:t>Старт проекта: 05.04.2022 г</a:t>
                      </a:r>
                    </a:p>
                    <a:p>
                      <a:pPr marL="228600"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200" dirty="0">
                          <a:effectLst/>
                        </a:rPr>
                        <a:t>.</a:t>
                      </a:r>
                    </a:p>
                    <a:p>
                      <a:pPr marL="228600"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200" dirty="0">
                          <a:effectLst/>
                        </a:rPr>
                        <a:t>Диагностика, целевое состояние, разработка мероприятий по реализации проекта: май 2022г.</a:t>
                      </a:r>
                    </a:p>
                    <a:p>
                      <a:pPr marL="228600"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marL="228600"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200" dirty="0">
                          <a:effectLst/>
                        </a:rPr>
                        <a:t>Внедрение улучшений: август 2022 г.</a:t>
                      </a:r>
                    </a:p>
                    <a:p>
                      <a:pPr marL="228600"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marL="228600">
                        <a:spcAft>
                          <a:spcPts val="0"/>
                        </a:spcAft>
                        <a:tabLst>
                          <a:tab pos="1476375" algn="l"/>
                        </a:tabLst>
                      </a:pPr>
                      <a:r>
                        <a:rPr lang="ru-RU" sz="1200" dirty="0">
                          <a:effectLst/>
                        </a:rPr>
                        <a:t>Закрепление результатов и закрытие проекта: 01.10.2022 г.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740" marR="5574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одзаголовок 3"/>
          <p:cNvSpPr txBox="1">
            <a:spLocks/>
          </p:cNvSpPr>
          <p:nvPr/>
        </p:nvSpPr>
        <p:spPr>
          <a:xfrm>
            <a:off x="742383" y="72606"/>
            <a:ext cx="7856145" cy="165576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ПАСПОРТ ПРОЕКТА </a:t>
            </a:r>
          </a:p>
        </p:txBody>
      </p:sp>
    </p:spTree>
    <p:extLst>
      <p:ext uri="{BB962C8B-B14F-4D97-AF65-F5344CB8AC3E}">
        <p14:creationId xmlns:p14="http://schemas.microsoft.com/office/powerpoint/2010/main" val="2391337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24119" y="-132813"/>
            <a:ext cx="5663509" cy="1074374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КАРТА ТЕКУЩЕГО СОСТОЯНИЯ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303335"/>
              </p:ext>
            </p:extLst>
          </p:nvPr>
        </p:nvGraphicFramePr>
        <p:xfrm>
          <a:off x="0" y="669955"/>
          <a:ext cx="9144000" cy="5676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Штриховая стрелка вправо 5"/>
          <p:cNvSpPr/>
          <p:nvPr/>
        </p:nvSpPr>
        <p:spPr>
          <a:xfrm>
            <a:off x="72428" y="4381877"/>
            <a:ext cx="570368" cy="452673"/>
          </a:xfrm>
          <a:prstGeom prst="stripedRightArrow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8351823" y="5244176"/>
            <a:ext cx="570368" cy="452673"/>
          </a:xfrm>
          <a:prstGeom prst="stripedRightArrow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6222184" y="5696849"/>
            <a:ext cx="3048566" cy="10743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ВПП: 50 мин. 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2619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1023042" y="1131683"/>
            <a:ext cx="7541535" cy="5055304"/>
            <a:chOff x="3150" y="206"/>
            <a:chExt cx="7875" cy="5883"/>
          </a:xfrm>
        </p:grpSpPr>
        <p:sp>
          <p:nvSpPr>
            <p:cNvPr id="4" name="Freeform 328"/>
            <p:cNvSpPr>
              <a:spLocks/>
            </p:cNvSpPr>
            <p:nvPr/>
          </p:nvSpPr>
          <p:spPr bwMode="auto">
            <a:xfrm>
              <a:off x="3150" y="206"/>
              <a:ext cx="7875" cy="5883"/>
            </a:xfrm>
            <a:custGeom>
              <a:avLst/>
              <a:gdLst>
                <a:gd name="T0" fmla="+- 0 3150 3150"/>
                <a:gd name="T1" fmla="*/ T0 w 7875"/>
                <a:gd name="T2" fmla="+- 0 6089 206"/>
                <a:gd name="T3" fmla="*/ 6089 h 5883"/>
                <a:gd name="T4" fmla="+- 0 7062 3150"/>
                <a:gd name="T5" fmla="*/ T4 w 7875"/>
                <a:gd name="T6" fmla="+- 0 206 206"/>
                <a:gd name="T7" fmla="*/ 206 h 5883"/>
                <a:gd name="T8" fmla="+- 0 11025 3150"/>
                <a:gd name="T9" fmla="*/ T8 w 7875"/>
                <a:gd name="T10" fmla="+- 0 6089 206"/>
                <a:gd name="T11" fmla="*/ 6089 h 5883"/>
                <a:gd name="T12" fmla="+- 0 3150 3150"/>
                <a:gd name="T13" fmla="*/ T12 w 7875"/>
                <a:gd name="T14" fmla="+- 0 6089 206"/>
                <a:gd name="T15" fmla="*/ 6089 h 588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7875" h="5883">
                  <a:moveTo>
                    <a:pt x="0" y="5883"/>
                  </a:moveTo>
                  <a:lnTo>
                    <a:pt x="3912" y="0"/>
                  </a:lnTo>
                  <a:lnTo>
                    <a:pt x="7875" y="5883"/>
                  </a:lnTo>
                  <a:lnTo>
                    <a:pt x="0" y="5883"/>
                  </a:lnTo>
                  <a:close/>
                </a:path>
              </a:pathLst>
            </a:custGeom>
            <a:noFill/>
            <a:ln w="25400">
              <a:solidFill>
                <a:srgbClr val="001F5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pic>
          <p:nvPicPr>
            <p:cNvPr id="5" name="Picture 32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0" y="256"/>
              <a:ext cx="1839" cy="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3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" y="282"/>
              <a:ext cx="1606" cy="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31"/>
            <p:cNvSpPr>
              <a:spLocks noChangeArrowheads="1"/>
            </p:cNvSpPr>
            <p:nvPr/>
          </p:nvSpPr>
          <p:spPr bwMode="auto">
            <a:xfrm>
              <a:off x="6292" y="306"/>
              <a:ext cx="1575" cy="583"/>
            </a:xfrm>
            <a:prstGeom prst="rect">
              <a:avLst/>
            </a:prstGeom>
            <a:solidFill>
              <a:srgbClr val="DA1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8" name="Rectangle 332"/>
            <p:cNvSpPr>
              <a:spLocks noChangeArrowheads="1"/>
            </p:cNvSpPr>
            <p:nvPr/>
          </p:nvSpPr>
          <p:spPr bwMode="auto">
            <a:xfrm>
              <a:off x="6292" y="306"/>
              <a:ext cx="1575" cy="583"/>
            </a:xfrm>
            <a:prstGeom prst="rect">
              <a:avLst/>
            </a:prstGeom>
            <a:noFill/>
            <a:ln w="3810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pic>
          <p:nvPicPr>
            <p:cNvPr id="9" name="Picture 33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0" y="1026"/>
              <a:ext cx="2780" cy="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3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3" y="1074"/>
              <a:ext cx="235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335"/>
            <p:cNvSpPr>
              <a:spLocks noChangeArrowheads="1"/>
            </p:cNvSpPr>
            <p:nvPr/>
          </p:nvSpPr>
          <p:spPr bwMode="auto">
            <a:xfrm>
              <a:off x="5952" y="1098"/>
              <a:ext cx="2475" cy="363"/>
            </a:xfrm>
            <a:prstGeom prst="rect">
              <a:avLst/>
            </a:prstGeom>
            <a:noFill/>
            <a:ln w="3810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5" name="Rectangle 339"/>
            <p:cNvSpPr>
              <a:spLocks noChangeArrowheads="1"/>
            </p:cNvSpPr>
            <p:nvPr/>
          </p:nvSpPr>
          <p:spPr bwMode="auto">
            <a:xfrm>
              <a:off x="5272" y="2634"/>
              <a:ext cx="3628" cy="825"/>
            </a:xfrm>
            <a:prstGeom prst="rect">
              <a:avLst/>
            </a:prstGeom>
            <a:noFill/>
            <a:ln w="3810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6" name="AutoShape 340"/>
            <p:cNvSpPr>
              <a:spLocks/>
            </p:cNvSpPr>
            <p:nvPr/>
          </p:nvSpPr>
          <p:spPr bwMode="auto">
            <a:xfrm>
              <a:off x="4932" y="1781"/>
              <a:ext cx="4050" cy="1135"/>
            </a:xfrm>
            <a:custGeom>
              <a:avLst/>
              <a:gdLst>
                <a:gd name="T0" fmla="+- 0 6075 4933"/>
                <a:gd name="T1" fmla="*/ T0 w 4050"/>
                <a:gd name="T2" fmla="+- 0 1781 1781"/>
                <a:gd name="T3" fmla="*/ 1781 h 1135"/>
                <a:gd name="T4" fmla="+- 0 8100 4933"/>
                <a:gd name="T5" fmla="*/ T4 w 4050"/>
                <a:gd name="T6" fmla="+- 0 1784 1781"/>
                <a:gd name="T7" fmla="*/ 1784 h 1135"/>
                <a:gd name="T8" fmla="+- 0 4933 4933"/>
                <a:gd name="T9" fmla="*/ T8 w 4050"/>
                <a:gd name="T10" fmla="+- 0 2914 1781"/>
                <a:gd name="T11" fmla="*/ 2914 h 1135"/>
                <a:gd name="T12" fmla="+- 0 8983 4933"/>
                <a:gd name="T13" fmla="*/ T12 w 4050"/>
                <a:gd name="T14" fmla="+- 0 2916 1781"/>
                <a:gd name="T15" fmla="*/ 2916 h 113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4050" h="1135">
                  <a:moveTo>
                    <a:pt x="1142" y="0"/>
                  </a:moveTo>
                  <a:lnTo>
                    <a:pt x="3167" y="3"/>
                  </a:lnTo>
                  <a:moveTo>
                    <a:pt x="0" y="1133"/>
                  </a:moveTo>
                  <a:lnTo>
                    <a:pt x="4050" y="1135"/>
                  </a:lnTo>
                </a:path>
              </a:pathLst>
            </a:custGeom>
            <a:noFill/>
            <a:ln w="10000">
              <a:solidFill>
                <a:srgbClr val="001F5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pic>
          <p:nvPicPr>
            <p:cNvPr id="17" name="Picture 34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9" y="1842"/>
              <a:ext cx="2744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34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2" y="1869"/>
              <a:ext cx="2554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 Box 344"/>
            <p:cNvSpPr txBox="1">
              <a:spLocks noChangeArrowheads="1"/>
            </p:cNvSpPr>
            <p:nvPr/>
          </p:nvSpPr>
          <p:spPr bwMode="auto">
            <a:xfrm>
              <a:off x="5799" y="1205"/>
              <a:ext cx="2495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197485" algn="l"/>
                  <a:tab pos="1570990" algn="l"/>
                </a:tabLst>
              </a:pPr>
              <a:r>
                <a:rPr lang="ru-RU" sz="900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Franklin Gothic Medium" panose="020B0603020102020204" pitchFamily="34" charset="0"/>
                  <a:cs typeface="Franklin Gothic Medium" panose="020B0603020102020204" pitchFamily="34" charset="0"/>
                </a:rPr>
                <a:t> 	</a:t>
              </a:r>
              <a:r>
                <a:rPr lang="ru-RU" sz="1200" b="1" dirty="0">
                  <a:effectLst/>
                  <a:latin typeface="Franklin Gothic Medium" panose="020B0603020102020204" pitchFamily="34" charset="0"/>
                  <a:ea typeface="Franklin Gothic Medium" panose="020B0603020102020204" pitchFamily="34" charset="0"/>
                  <a:cs typeface="Franklin Gothic Medium" panose="020B0603020102020204" pitchFamily="34" charset="0"/>
                </a:rPr>
                <a:t>Региональный</a:t>
              </a:r>
              <a:r>
                <a:rPr lang="ru-RU" sz="1200" b="1" spc="-15" dirty="0">
                  <a:effectLst/>
                  <a:latin typeface="Franklin Gothic Medium" panose="020B0603020102020204" pitchFamily="34" charset="0"/>
                  <a:ea typeface="Franklin Gothic Medium" panose="020B0603020102020204" pitchFamily="34" charset="0"/>
                  <a:cs typeface="Franklin Gothic Medium" panose="020B0603020102020204" pitchFamily="34" charset="0"/>
                </a:rPr>
                <a:t> </a:t>
              </a:r>
              <a:r>
                <a:rPr lang="ru-RU" sz="1200" b="1" dirty="0">
                  <a:effectLst/>
                  <a:latin typeface="Franklin Gothic Medium" panose="020B0603020102020204" pitchFamily="34" charset="0"/>
                  <a:ea typeface="Franklin Gothic Medium" panose="020B0603020102020204" pitchFamily="34" charset="0"/>
                  <a:cs typeface="Franklin Gothic Medium" panose="020B0603020102020204" pitchFamily="34" charset="0"/>
                </a:rPr>
                <a:t>уровень</a:t>
              </a:r>
              <a:r>
                <a:rPr lang="ru-RU" sz="900" dirty="0">
                  <a:solidFill>
                    <a:srgbClr val="FFFFFF"/>
                  </a:solidFill>
                  <a:effectLst/>
                  <a:latin typeface="Franklin Gothic Medium" panose="020B0603020102020204" pitchFamily="34" charset="0"/>
                  <a:ea typeface="Franklin Gothic Medium" panose="020B0603020102020204" pitchFamily="34" charset="0"/>
                  <a:cs typeface="Franklin Gothic Medium" panose="020B0603020102020204" pitchFamily="34" charset="0"/>
                </a:rPr>
                <a:t>	</a:t>
              </a:r>
              <a:endParaRPr lang="ru-RU" sz="1100" dirty="0">
                <a:effectLst/>
                <a:latin typeface="Franklin Gothic Medium" panose="020B0603020102020204" pitchFamily="34" charset="0"/>
                <a:ea typeface="Franklin Gothic Medium" panose="020B0603020102020204" pitchFamily="34" charset="0"/>
                <a:cs typeface="Franklin Gothic Medium" panose="020B0603020102020204" pitchFamily="34" charset="0"/>
              </a:endParaRPr>
            </a:p>
          </p:txBody>
        </p:sp>
        <p:sp>
          <p:nvSpPr>
            <p:cNvPr id="22" name="Text Box 346"/>
            <p:cNvSpPr txBox="1">
              <a:spLocks noChangeArrowheads="1"/>
            </p:cNvSpPr>
            <p:nvPr/>
          </p:nvSpPr>
          <p:spPr bwMode="auto">
            <a:xfrm>
              <a:off x="5030" y="3742"/>
              <a:ext cx="3954" cy="1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82550" algn="ctr">
                <a:lnSpc>
                  <a:spcPts val="1110"/>
                </a:lnSpc>
                <a:spcAft>
                  <a:spcPts val="0"/>
                </a:spcAft>
              </a:pPr>
              <a:r>
                <a:rPr lang="ru-RU" sz="1200" b="1" dirty="0" smtClean="0">
                  <a:latin typeface="Times New Roman" panose="02020603050405020304" pitchFamily="18" charset="0"/>
                  <a:ea typeface="Franklin Gothic Medium" panose="020B0603020102020204" pitchFamily="34" charset="0"/>
                  <a:cs typeface="Franklin Gothic Medium" panose="020B0603020102020204" pitchFamily="34" charset="0"/>
                </a:rPr>
                <a:t>Воспитатель может быть занят образовательным процессом</a:t>
              </a:r>
              <a:endParaRPr lang="ru-RU" sz="1600" dirty="0">
                <a:effectLst/>
                <a:latin typeface="Franklin Gothic Medium" panose="020B0603020102020204" pitchFamily="34" charset="0"/>
                <a:ea typeface="Franklin Gothic Medium" panose="020B0603020102020204" pitchFamily="34" charset="0"/>
                <a:cs typeface="Franklin Gothic Medium" panose="020B0603020102020204" pitchFamily="34" charset="0"/>
              </a:endParaRPr>
            </a:p>
            <a:p>
              <a:pPr algn="ctr">
                <a:spcBef>
                  <a:spcPts val="40"/>
                </a:spcBef>
                <a:spcAft>
                  <a:spcPts val="0"/>
                </a:spcAft>
              </a:pPr>
              <a:r>
                <a:rPr lang="ru-RU" sz="1600" b="1" dirty="0">
                  <a:effectLst/>
                  <a:latin typeface="Times New Roman" panose="02020603050405020304" pitchFamily="18" charset="0"/>
                  <a:ea typeface="Franklin Gothic Medium" panose="020B0603020102020204" pitchFamily="34" charset="0"/>
                  <a:cs typeface="Franklin Gothic Medium" panose="020B0603020102020204" pitchFamily="34" charset="0"/>
                </a:rPr>
                <a:t> </a:t>
              </a:r>
              <a:endParaRPr lang="ru-RU" sz="1600" dirty="0">
                <a:effectLst/>
                <a:latin typeface="Franklin Gothic Medium" panose="020B0603020102020204" pitchFamily="34" charset="0"/>
                <a:ea typeface="Franklin Gothic Medium" panose="020B0603020102020204" pitchFamily="34" charset="0"/>
                <a:cs typeface="Franklin Gothic Medium" panose="020B0603020102020204" pitchFamily="34" charset="0"/>
              </a:endParaRPr>
            </a:p>
            <a:p>
              <a:pPr marL="82550" algn="ctr">
                <a:spcAft>
                  <a:spcPts val="0"/>
                </a:spcAft>
              </a:pPr>
              <a:r>
                <a:rPr lang="ru-RU" sz="1200" b="1" spc="-5" dirty="0" smtClean="0">
                  <a:effectLst/>
                  <a:latin typeface="Times New Roman" panose="02020603050405020304" pitchFamily="18" charset="0"/>
                  <a:ea typeface="Franklin Gothic Medium" panose="020B0603020102020204" pitchFamily="34" charset="0"/>
                  <a:cs typeface="Franklin Gothic Medium" panose="020B0603020102020204" pitchFamily="34" charset="0"/>
                </a:rPr>
                <a:t>Ответственного за ведение системы «Навигатор» может не быть на месте </a:t>
              </a:r>
              <a:endParaRPr lang="ru-RU" sz="1600" dirty="0">
                <a:effectLst/>
                <a:latin typeface="Franklin Gothic Medium" panose="020B0603020102020204" pitchFamily="34" charset="0"/>
                <a:ea typeface="Franklin Gothic Medium" panose="020B0603020102020204" pitchFamily="34" charset="0"/>
                <a:cs typeface="Franklin Gothic Medium" panose="020B0603020102020204" pitchFamily="34" charset="0"/>
              </a:endParaRPr>
            </a:p>
            <a:p>
              <a:pPr algn="ctr">
                <a:spcBef>
                  <a:spcPts val="5"/>
                </a:spcBef>
                <a:spcAft>
                  <a:spcPts val="0"/>
                </a:spcAft>
              </a:pPr>
              <a:endParaRPr lang="ru-RU" sz="1200" b="1" spc="-5" dirty="0" smtClean="0">
                <a:effectLst/>
                <a:latin typeface="Times New Roman" panose="02020603050405020304" pitchFamily="18" charset="0"/>
                <a:ea typeface="Franklin Gothic Medium" panose="020B0603020102020204" pitchFamily="34" charset="0"/>
                <a:cs typeface="Franklin Gothic Medium" panose="020B0603020102020204" pitchFamily="34" charset="0"/>
              </a:endParaRPr>
            </a:p>
            <a:p>
              <a:pPr algn="ctr">
                <a:spcBef>
                  <a:spcPts val="5"/>
                </a:spcBef>
                <a:spcAft>
                  <a:spcPts val="0"/>
                </a:spcAft>
              </a:pPr>
              <a:r>
                <a:rPr lang="ru-RU" sz="1200" b="1" spc="-5" dirty="0" smtClean="0">
                  <a:effectLst/>
                  <a:latin typeface="Times New Roman" panose="02020603050405020304" pitchFamily="18" charset="0"/>
                  <a:ea typeface="Franklin Gothic Medium" panose="020B0603020102020204" pitchFamily="34" charset="0"/>
                  <a:cs typeface="Franklin Gothic Medium" panose="020B0603020102020204" pitchFamily="34" charset="0"/>
                </a:rPr>
                <a:t>Родитель</a:t>
              </a:r>
              <a:r>
                <a:rPr lang="ru-RU" sz="1200" b="1" spc="-30" dirty="0" smtClean="0">
                  <a:effectLst/>
                  <a:latin typeface="Times New Roman" panose="02020603050405020304" pitchFamily="18" charset="0"/>
                  <a:ea typeface="Franklin Gothic Medium" panose="020B0603020102020204" pitchFamily="34" charset="0"/>
                  <a:cs typeface="Franklin Gothic Medium" panose="020B0603020102020204" pitchFamily="34" charset="0"/>
                </a:rPr>
                <a:t> </a:t>
              </a:r>
              <a:r>
                <a:rPr lang="ru-RU" sz="1200" b="1" dirty="0">
                  <a:effectLst/>
                  <a:latin typeface="Times New Roman" panose="02020603050405020304" pitchFamily="18" charset="0"/>
                  <a:ea typeface="Franklin Gothic Medium" panose="020B0603020102020204" pitchFamily="34" charset="0"/>
                  <a:cs typeface="Franklin Gothic Medium" panose="020B0603020102020204" pitchFamily="34" charset="0"/>
                </a:rPr>
                <a:t>повторно</a:t>
              </a:r>
              <a:r>
                <a:rPr lang="ru-RU" sz="1200" b="1" spc="-55" dirty="0">
                  <a:effectLst/>
                  <a:latin typeface="Times New Roman" panose="02020603050405020304" pitchFamily="18" charset="0"/>
                  <a:ea typeface="Franklin Gothic Medium" panose="020B0603020102020204" pitchFamily="34" charset="0"/>
                  <a:cs typeface="Franklin Gothic Medium" panose="020B0603020102020204" pitchFamily="34" charset="0"/>
                </a:rPr>
                <a:t> </a:t>
              </a:r>
              <a:r>
                <a:rPr lang="ru-RU" sz="1200" b="1" dirty="0">
                  <a:effectLst/>
                  <a:latin typeface="Times New Roman" panose="02020603050405020304" pitchFamily="18" charset="0"/>
                  <a:ea typeface="Franklin Gothic Medium" panose="020B0603020102020204" pitchFamily="34" charset="0"/>
                  <a:cs typeface="Franklin Gothic Medium" panose="020B0603020102020204" pitchFamily="34" charset="0"/>
                </a:rPr>
                <a:t>посещает</a:t>
              </a:r>
              <a:r>
                <a:rPr lang="ru-RU" sz="1200" b="1" spc="-60" dirty="0">
                  <a:effectLst/>
                  <a:latin typeface="Times New Roman" panose="02020603050405020304" pitchFamily="18" charset="0"/>
                  <a:ea typeface="Franklin Gothic Medium" panose="020B0603020102020204" pitchFamily="34" charset="0"/>
                  <a:cs typeface="Franklin Gothic Medium" panose="020B0603020102020204" pitchFamily="34" charset="0"/>
                </a:rPr>
                <a:t> </a:t>
              </a:r>
              <a:r>
                <a:rPr lang="ru-RU" sz="1200" b="1" dirty="0">
                  <a:effectLst/>
                  <a:latin typeface="Times New Roman" panose="02020603050405020304" pitchFamily="18" charset="0"/>
                  <a:ea typeface="Franklin Gothic Medium" panose="020B0603020102020204" pitchFamily="34" charset="0"/>
                  <a:cs typeface="Franklin Gothic Medium" panose="020B0603020102020204" pitchFamily="34" charset="0"/>
                </a:rPr>
                <a:t>учреждение</a:t>
              </a:r>
              <a:endParaRPr lang="ru-RU" sz="1600" dirty="0">
                <a:effectLst/>
                <a:latin typeface="Franklin Gothic Medium" panose="020B0603020102020204" pitchFamily="34" charset="0"/>
                <a:ea typeface="Franklin Gothic Medium" panose="020B0603020102020204" pitchFamily="34" charset="0"/>
                <a:cs typeface="Franklin Gothic Medium" panose="020B0603020102020204" pitchFamily="34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ru-RU" sz="1600" b="1" dirty="0">
                  <a:effectLst/>
                  <a:latin typeface="Times New Roman" panose="02020603050405020304" pitchFamily="18" charset="0"/>
                  <a:ea typeface="Franklin Gothic Medium" panose="020B0603020102020204" pitchFamily="34" charset="0"/>
                  <a:cs typeface="Franklin Gothic Medium" panose="020B0603020102020204" pitchFamily="34" charset="0"/>
                </a:rPr>
                <a:t> </a:t>
              </a:r>
            </a:p>
            <a:p>
              <a:pPr algn="ctr">
                <a:spcBef>
                  <a:spcPts val="630"/>
                </a:spcBef>
                <a:spcAft>
                  <a:spcPts val="0"/>
                </a:spcAft>
              </a:pPr>
              <a:r>
                <a:rPr lang="ru-RU" sz="1200" b="1" dirty="0" smtClean="0">
                  <a:effectLst/>
                  <a:latin typeface="Times New Roman" panose="02020603050405020304" pitchFamily="18" charset="0"/>
                  <a:ea typeface="Franklin Gothic Medium" panose="020B0603020102020204" pitchFamily="34" charset="0"/>
                  <a:cs typeface="Franklin Gothic Medium" panose="020B0603020102020204" pitchFamily="34" charset="0"/>
                </a:rPr>
                <a:t>Родитель</a:t>
              </a:r>
              <a:r>
                <a:rPr lang="ru-RU" sz="1200" b="1" spc="85" dirty="0" smtClean="0">
                  <a:effectLst/>
                  <a:latin typeface="Times New Roman" panose="02020603050405020304" pitchFamily="18" charset="0"/>
                  <a:ea typeface="Franklin Gothic Medium" panose="020B0603020102020204" pitchFamily="34" charset="0"/>
                  <a:cs typeface="Franklin Gothic Medium" panose="020B0603020102020204" pitchFamily="34" charset="0"/>
                </a:rPr>
                <a:t> </a:t>
              </a:r>
              <a:r>
                <a:rPr lang="ru-RU" sz="1200" b="1" dirty="0" smtClean="0">
                  <a:effectLst/>
                  <a:latin typeface="Times New Roman" panose="02020603050405020304" pitchFamily="18" charset="0"/>
                  <a:ea typeface="Franklin Gothic Medium" panose="020B0603020102020204" pitchFamily="34" charset="0"/>
                  <a:cs typeface="Franklin Gothic Medium" panose="020B0603020102020204" pitchFamily="34" charset="0"/>
                </a:rPr>
                <a:t>долго</a:t>
              </a:r>
              <a:r>
                <a:rPr lang="ru-RU" sz="1200" b="1" spc="55" dirty="0" smtClean="0">
                  <a:effectLst/>
                  <a:latin typeface="Times New Roman" panose="02020603050405020304" pitchFamily="18" charset="0"/>
                  <a:ea typeface="Franklin Gothic Medium" panose="020B0603020102020204" pitchFamily="34" charset="0"/>
                  <a:cs typeface="Franklin Gothic Medium" panose="020B0603020102020204" pitchFamily="34" charset="0"/>
                </a:rPr>
                <a:t> </a:t>
              </a:r>
              <a:r>
                <a:rPr lang="ru-RU" sz="1200" b="1" dirty="0" smtClean="0">
                  <a:effectLst/>
                  <a:latin typeface="Times New Roman" panose="02020603050405020304" pitchFamily="18" charset="0"/>
                  <a:ea typeface="Franklin Gothic Medium" panose="020B0603020102020204" pitchFamily="34" charset="0"/>
                  <a:cs typeface="Franklin Gothic Medium" panose="020B0603020102020204" pitchFamily="34" charset="0"/>
                </a:rPr>
                <a:t>ищет</a:t>
              </a:r>
              <a:r>
                <a:rPr lang="ru-RU" sz="1200" b="1" spc="50" dirty="0" smtClean="0">
                  <a:effectLst/>
                  <a:latin typeface="Times New Roman" panose="02020603050405020304" pitchFamily="18" charset="0"/>
                  <a:ea typeface="Franklin Gothic Medium" panose="020B0603020102020204" pitchFamily="34" charset="0"/>
                  <a:cs typeface="Franklin Gothic Medium" panose="020B0603020102020204" pitchFamily="34" charset="0"/>
                </a:rPr>
                <a:t> </a:t>
              </a:r>
              <a:r>
                <a:rPr lang="ru-RU" sz="1200" b="1" dirty="0" smtClean="0">
                  <a:effectLst/>
                  <a:latin typeface="Times New Roman" panose="02020603050405020304" pitchFamily="18" charset="0"/>
                  <a:ea typeface="Franklin Gothic Medium" panose="020B0603020102020204" pitchFamily="34" charset="0"/>
                  <a:cs typeface="Franklin Gothic Medium" panose="020B0603020102020204" pitchFamily="34" charset="0"/>
                </a:rPr>
                <a:t>нужного специалиста</a:t>
              </a:r>
              <a:endParaRPr lang="ru-RU" sz="1600" dirty="0">
                <a:effectLst/>
                <a:latin typeface="Franklin Gothic Medium" panose="020B0603020102020204" pitchFamily="34" charset="0"/>
                <a:ea typeface="Franklin Gothic Medium" panose="020B0603020102020204" pitchFamily="34" charset="0"/>
                <a:cs typeface="Franklin Gothic Medium" panose="020B0603020102020204" pitchFamily="34" charset="0"/>
              </a:endParaRPr>
            </a:p>
          </p:txBody>
        </p:sp>
        <p:sp>
          <p:nvSpPr>
            <p:cNvPr id="24" name="Text Box 348"/>
            <p:cNvSpPr txBox="1">
              <a:spLocks noChangeArrowheads="1"/>
            </p:cNvSpPr>
            <p:nvPr/>
          </p:nvSpPr>
          <p:spPr bwMode="auto">
            <a:xfrm>
              <a:off x="5840" y="1893"/>
              <a:ext cx="2475" cy="363"/>
            </a:xfrm>
            <a:prstGeom prst="rect">
              <a:avLst/>
            </a:prstGeom>
            <a:solidFill>
              <a:srgbClr val="006600"/>
            </a:solidFill>
            <a:ln w="3810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116205" algn="ctr">
                <a:spcBef>
                  <a:spcPts val="265"/>
                </a:spcBef>
                <a:spcAft>
                  <a:spcPts val="0"/>
                </a:spcAft>
              </a:pPr>
              <a:r>
                <a:rPr lang="ru-RU" sz="1400" b="1" dirty="0">
                  <a:effectLst/>
                  <a:latin typeface="Franklin Gothic Medium" panose="020B0603020102020204" pitchFamily="34" charset="0"/>
                  <a:ea typeface="Franklin Gothic Medium" panose="020B0603020102020204" pitchFamily="34" charset="0"/>
                  <a:cs typeface="Franklin Gothic Medium" panose="020B0603020102020204" pitchFamily="34" charset="0"/>
                </a:rPr>
                <a:t>Муниципальный</a:t>
              </a:r>
              <a:r>
                <a:rPr lang="ru-RU" sz="1400" b="1" spc="210" dirty="0">
                  <a:effectLst/>
                  <a:latin typeface="Franklin Gothic Medium" panose="020B0603020102020204" pitchFamily="34" charset="0"/>
                  <a:ea typeface="Franklin Gothic Medium" panose="020B0603020102020204" pitchFamily="34" charset="0"/>
                  <a:cs typeface="Franklin Gothic Medium" panose="020B0603020102020204" pitchFamily="34" charset="0"/>
                </a:rPr>
                <a:t> </a:t>
              </a:r>
              <a:r>
                <a:rPr lang="ru-RU" sz="1400" b="1" dirty="0">
                  <a:effectLst/>
                  <a:latin typeface="Franklin Gothic Medium" panose="020B0603020102020204" pitchFamily="34" charset="0"/>
                  <a:ea typeface="Franklin Gothic Medium" panose="020B0603020102020204" pitchFamily="34" charset="0"/>
                  <a:cs typeface="Franklin Gothic Medium" panose="020B0603020102020204" pitchFamily="34" charset="0"/>
                </a:rPr>
                <a:t>уровень</a:t>
              </a:r>
              <a:endParaRPr lang="ru-RU" sz="2000" b="1" dirty="0">
                <a:effectLst/>
                <a:latin typeface="Franklin Gothic Medium" panose="020B0603020102020204" pitchFamily="34" charset="0"/>
                <a:ea typeface="Franklin Gothic Medium" panose="020B0603020102020204" pitchFamily="34" charset="0"/>
                <a:cs typeface="Franklin Gothic Medium" panose="020B0603020102020204" pitchFamily="34" charset="0"/>
              </a:endParaRPr>
            </a:p>
          </p:txBody>
        </p:sp>
        <p:sp>
          <p:nvSpPr>
            <p:cNvPr id="25" name="Text Box 349"/>
            <p:cNvSpPr txBox="1">
              <a:spLocks noChangeArrowheads="1"/>
            </p:cNvSpPr>
            <p:nvPr/>
          </p:nvSpPr>
          <p:spPr bwMode="auto">
            <a:xfrm>
              <a:off x="6347" y="306"/>
              <a:ext cx="1575" cy="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R="146050" algn="ctr">
                <a:lnSpc>
                  <a:spcPct val="105000"/>
                </a:lnSpc>
                <a:spcBef>
                  <a:spcPts val="415"/>
                </a:spcBef>
                <a:spcAft>
                  <a:spcPts val="0"/>
                </a:spcAft>
              </a:pPr>
              <a:r>
                <a:rPr lang="ru-RU" sz="1400" b="1" spc="-5" dirty="0">
                  <a:effectLst/>
                  <a:latin typeface="Franklin Gothic Medium" panose="020B0603020102020204" pitchFamily="34" charset="0"/>
                  <a:ea typeface="Franklin Gothic Medium" panose="020B0603020102020204" pitchFamily="34" charset="0"/>
                  <a:cs typeface="Franklin Gothic Medium" panose="020B0603020102020204" pitchFamily="34" charset="0"/>
                </a:rPr>
                <a:t>Федеральный</a:t>
              </a:r>
              <a:r>
                <a:rPr lang="ru-RU" sz="1400" b="1" spc="-210" dirty="0">
                  <a:effectLst/>
                  <a:latin typeface="Franklin Gothic Medium" panose="020B0603020102020204" pitchFamily="34" charset="0"/>
                  <a:ea typeface="Franklin Gothic Medium" panose="020B0603020102020204" pitchFamily="34" charset="0"/>
                  <a:cs typeface="Franklin Gothic Medium" panose="020B0603020102020204" pitchFamily="34" charset="0"/>
                </a:rPr>
                <a:t> </a:t>
              </a:r>
              <a:r>
                <a:rPr lang="ru-RU" sz="1400" b="1" dirty="0">
                  <a:effectLst/>
                  <a:latin typeface="Franklin Gothic Medium" panose="020B0603020102020204" pitchFamily="34" charset="0"/>
                  <a:ea typeface="Franklin Gothic Medium" panose="020B0603020102020204" pitchFamily="34" charset="0"/>
                  <a:cs typeface="Franklin Gothic Medium" panose="020B0603020102020204" pitchFamily="34" charset="0"/>
                </a:rPr>
                <a:t>уровень</a:t>
              </a:r>
              <a:endParaRPr lang="ru-RU" sz="2000" b="1" dirty="0">
                <a:effectLst/>
                <a:latin typeface="Franklin Gothic Medium" panose="020B0603020102020204" pitchFamily="34" charset="0"/>
                <a:ea typeface="Franklin Gothic Medium" panose="020B0603020102020204" pitchFamily="34" charset="0"/>
                <a:cs typeface="Franklin Gothic Medium" panose="020B0603020102020204" pitchFamily="34" charset="0"/>
              </a:endParaRPr>
            </a:p>
          </p:txBody>
        </p:sp>
        <p:sp>
          <p:nvSpPr>
            <p:cNvPr id="14" name="Rectangle 338"/>
            <p:cNvSpPr>
              <a:spLocks noChangeArrowheads="1"/>
            </p:cNvSpPr>
            <p:nvPr/>
          </p:nvSpPr>
          <p:spPr bwMode="auto">
            <a:xfrm>
              <a:off x="5263" y="2641"/>
              <a:ext cx="3628" cy="825"/>
            </a:xfrm>
            <a:prstGeom prst="rect">
              <a:avLst/>
            </a:prstGeom>
            <a:solidFill>
              <a:srgbClr val="396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3" name="Text Box 347"/>
            <p:cNvSpPr txBox="1">
              <a:spLocks noChangeArrowheads="1"/>
            </p:cNvSpPr>
            <p:nvPr/>
          </p:nvSpPr>
          <p:spPr bwMode="auto">
            <a:xfrm>
              <a:off x="5272" y="2835"/>
              <a:ext cx="3628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Bef>
                  <a:spcPts val="420"/>
                </a:spcBef>
                <a:spcAft>
                  <a:spcPts val="0"/>
                </a:spcAft>
              </a:pPr>
              <a:r>
                <a:rPr lang="ru-RU" sz="1600" b="1" dirty="0">
                  <a:effectLst/>
                  <a:latin typeface="Franklin Gothic Medium" panose="020B0603020102020204" pitchFamily="34" charset="0"/>
                  <a:ea typeface="Franklin Gothic Medium" panose="020B0603020102020204" pitchFamily="34" charset="0"/>
                  <a:cs typeface="Franklin Gothic Medium" panose="020B0603020102020204" pitchFamily="34" charset="0"/>
                </a:rPr>
                <a:t>Уровень</a:t>
              </a:r>
              <a:r>
                <a:rPr lang="ru-RU" sz="1600" b="1" spc="-30" dirty="0">
                  <a:effectLst/>
                  <a:latin typeface="Franklin Gothic Medium" panose="020B0603020102020204" pitchFamily="34" charset="0"/>
                  <a:ea typeface="Franklin Gothic Medium" panose="020B0603020102020204" pitchFamily="34" charset="0"/>
                  <a:cs typeface="Franklin Gothic Medium" panose="020B0603020102020204" pitchFamily="34" charset="0"/>
                </a:rPr>
                <a:t> </a:t>
              </a:r>
              <a:r>
                <a:rPr lang="ru-RU" sz="1600" b="1" dirty="0">
                  <a:effectLst/>
                  <a:latin typeface="Franklin Gothic Medium" panose="020B0603020102020204" pitchFamily="34" charset="0"/>
                  <a:ea typeface="Franklin Gothic Medium" panose="020B0603020102020204" pitchFamily="34" charset="0"/>
                  <a:cs typeface="Franklin Gothic Medium" panose="020B0603020102020204" pitchFamily="34" charset="0"/>
                </a:rPr>
                <a:t>организации</a:t>
              </a:r>
              <a:endParaRPr lang="ru-RU" sz="2000" b="1" dirty="0">
                <a:effectLst/>
                <a:latin typeface="Franklin Gothic Medium" panose="020B0603020102020204" pitchFamily="34" charset="0"/>
                <a:ea typeface="Franklin Gothic Medium" panose="020B0603020102020204" pitchFamily="34" charset="0"/>
                <a:cs typeface="Franklin Gothic Medium" panose="020B0603020102020204" pitchFamily="34" charset="0"/>
              </a:endParaRPr>
            </a:p>
          </p:txBody>
        </p:sp>
      </p:grpSp>
      <p:sp>
        <p:nvSpPr>
          <p:cNvPr id="26" name="Заголовок 2"/>
          <p:cNvSpPr txBox="1">
            <a:spLocks/>
          </p:cNvSpPr>
          <p:nvPr/>
        </p:nvSpPr>
        <p:spPr>
          <a:xfrm>
            <a:off x="2823702" y="374696"/>
            <a:ext cx="5663509" cy="1074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ПИРАМИДА ПРОБЛЕМ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3107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479239"/>
              </p:ext>
            </p:extLst>
          </p:nvPr>
        </p:nvGraphicFramePr>
        <p:xfrm>
          <a:off x="72427" y="685547"/>
          <a:ext cx="8999145" cy="709071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{16D9F66E-5EB9-4882-86FB-DCBF35E3C3E4}</a:tableStyleId>
              </a:tblPr>
              <a:tblGrid>
                <a:gridCol w="381542"/>
                <a:gridCol w="1830460"/>
                <a:gridCol w="5109336"/>
                <a:gridCol w="1677807"/>
              </a:tblGrid>
              <a:tr h="473039">
                <a:tc>
                  <a:txBody>
                    <a:bodyPr/>
                    <a:lstStyle/>
                    <a:p>
                      <a:pPr marL="91440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</a:t>
                      </a:r>
                      <a:endParaRPr lang="ru-RU" sz="11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Franklin Gothic Medium" panose="020B06030201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974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ПРОБЛЕМА</a:t>
                      </a:r>
                      <a:endParaRPr lang="ru-RU" sz="11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Franklin Gothic Medium" panose="020B06030201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488" marR="2255520" indent="0" algn="ctr"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90488" algn="l"/>
                        </a:tabLst>
                      </a:pPr>
                      <a:r>
                        <a:rPr lang="ru-RU" sz="1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РЕШЕНИЕ</a:t>
                      </a:r>
                      <a:endParaRPr lang="ru-RU" sz="11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Franklin Gothic Medium" panose="020B06030201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0510" marR="207645" indent="-43180">
                        <a:lnSpc>
                          <a:spcPct val="121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400" i="1" spc="-5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ЭКОНОМИЯ</a:t>
                      </a:r>
                      <a:r>
                        <a:rPr lang="ru-RU" sz="1400" i="1" spc="-285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ВРЕМЕНИ</a:t>
                      </a:r>
                      <a:endParaRPr lang="ru-RU" sz="11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Franklin Gothic Medium" panose="020B0603020102020204" pitchFamily="34" charset="0"/>
                      </a:endParaRPr>
                    </a:p>
                  </a:txBody>
                  <a:tcPr marL="0" marR="0" marT="0" marB="0"/>
                </a:tc>
              </a:tr>
              <a:tr h="1027643">
                <a:tc>
                  <a:txBody>
                    <a:bodyPr/>
                    <a:lstStyle/>
                    <a:p>
                      <a:pPr marL="91440"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Franklin Gothic Medium" panose="020B06030201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marL="67945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Воспитатель может</a:t>
                      </a:r>
                      <a:r>
                        <a:rPr lang="ru-RU" sz="1600" baseline="0" dirty="0" smtClean="0">
                          <a:effectLst/>
                        </a:rPr>
                        <a:t> быть занят образовательным процессом</a:t>
                      </a:r>
                      <a:endParaRPr lang="ru-RU" sz="1100" dirty="0"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Franklin Gothic Medium" panose="020B06030201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marL="67945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Разработаны именные карточки</a:t>
                      </a:r>
                      <a:r>
                        <a:rPr lang="ru-RU" sz="1600" baseline="0" dirty="0" smtClean="0">
                          <a:effectLst/>
                        </a:rPr>
                        <a:t> для каждого родителя для регистрации ребенка (с указанием наименования доп. программы, номера группы)</a:t>
                      </a:r>
                    </a:p>
                    <a:p>
                      <a:pPr marL="67945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</a:rPr>
                        <a:t>- </a:t>
                      </a:r>
                      <a:r>
                        <a:rPr lang="ru-RU" sz="1600" dirty="0" smtClean="0">
                          <a:effectLst/>
                        </a:rPr>
                        <a:t>В холле</a:t>
                      </a:r>
                      <a:r>
                        <a:rPr lang="ru-RU" sz="1600" baseline="0" dirty="0" smtClean="0">
                          <a:effectLst/>
                        </a:rPr>
                        <a:t> организации расположен </a:t>
                      </a:r>
                      <a:r>
                        <a:rPr lang="en-US" sz="1600" baseline="0" dirty="0" smtClean="0">
                          <a:effectLst/>
                        </a:rPr>
                        <a:t>QR</a:t>
                      </a:r>
                      <a:r>
                        <a:rPr lang="ru-RU" sz="1600" baseline="0" dirty="0" smtClean="0">
                          <a:effectLst/>
                        </a:rPr>
                        <a:t>-код – ссылка на сайт «Навигатор дополнительного образования Краснодарского края» </a:t>
                      </a:r>
                      <a:endParaRPr lang="ru-RU" sz="1100" dirty="0"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Franklin Gothic Medium" panose="020B06030201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 algn="ctr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marL="67310" algn="ctr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15 мин</a:t>
                      </a:r>
                      <a:endParaRPr lang="ru-RU" sz="1800" dirty="0"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Franklin Gothic Medium" panose="020B0603020102020204" pitchFamily="34" charset="0"/>
                      </a:endParaRPr>
                    </a:p>
                  </a:txBody>
                  <a:tcPr marL="0" marR="0" marT="0" marB="0"/>
                </a:tc>
              </a:tr>
              <a:tr h="739231">
                <a:tc>
                  <a:txBody>
                    <a:bodyPr/>
                    <a:lstStyle/>
                    <a:p>
                      <a:pPr marL="91440"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</a:t>
                      </a:r>
                      <a:endParaRPr lang="ru-RU" sz="1100"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Franklin Gothic Medium" panose="020B06030201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endParaRPr lang="ru-RU" sz="1600" spc="-5" dirty="0" smtClean="0">
                        <a:effectLst/>
                      </a:endParaRPr>
                    </a:p>
                    <a:p>
                      <a:pPr marL="67945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600" spc="-5" dirty="0" smtClean="0">
                          <a:effectLst/>
                        </a:rPr>
                        <a:t>Ответственного за ведение системы «Навигатор» может не быть на месте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48260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Разработан график работы ответственного и номер телефона для родителей</a:t>
                      </a:r>
                      <a:endParaRPr lang="ru-RU" sz="1100" dirty="0"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Franklin Gothic Medium" panose="020B06030201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 algn="ctr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marL="67310" algn="ctr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15</a:t>
                      </a:r>
                      <a:r>
                        <a:rPr lang="ru-RU" sz="1600" spc="-1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мин</a:t>
                      </a:r>
                      <a:endParaRPr lang="ru-RU" sz="1800" dirty="0"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Franklin Gothic Medium" panose="020B0603020102020204" pitchFamily="34" charset="0"/>
                      </a:endParaRPr>
                    </a:p>
                  </a:txBody>
                  <a:tcPr marL="0" marR="0" marT="0" marB="0"/>
                </a:tc>
              </a:tr>
              <a:tr h="2179559">
                <a:tc>
                  <a:txBody>
                    <a:bodyPr/>
                    <a:lstStyle/>
                    <a:p>
                      <a:pPr marL="91440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</a:t>
                      </a:r>
                      <a:endParaRPr lang="ru-RU" sz="1100"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Franklin Gothic Medium" panose="020B06030201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spc="-5" dirty="0" smtClean="0">
                        <a:effectLst/>
                      </a:endParaRPr>
                    </a:p>
                    <a:p>
                      <a:pPr marL="0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-5" dirty="0" smtClean="0">
                          <a:effectLst/>
                        </a:rPr>
                        <a:t>Родитель повторно посещает </a:t>
                      </a:r>
                      <a:r>
                        <a:rPr lang="ru-RU" sz="1600" spc="-5" dirty="0" smtClean="0">
                          <a:effectLst/>
                        </a:rPr>
                        <a:t>учреждение, </a:t>
                      </a:r>
                      <a:r>
                        <a:rPr lang="ru-RU" sz="1600" dirty="0" smtClean="0">
                          <a:effectLst/>
                        </a:rPr>
                        <a:t>долго</a:t>
                      </a:r>
                      <a:r>
                        <a:rPr lang="ru-RU" sz="1600" spc="-5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ищет</a:t>
                      </a:r>
                      <a:endParaRPr lang="ru-RU" sz="1100" dirty="0" smtClean="0">
                        <a:effectLst/>
                      </a:endParaRPr>
                    </a:p>
                    <a:p>
                      <a:pPr marL="0" marR="642620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нужный</a:t>
                      </a:r>
                      <a:r>
                        <a:rPr lang="ru-RU" sz="1600" spc="85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кабинет</a:t>
                      </a:r>
                      <a:r>
                        <a:rPr lang="ru-RU" sz="1600" spc="-245" dirty="0" smtClean="0">
                          <a:effectLst/>
                        </a:rPr>
                        <a:t> </a:t>
                      </a:r>
                      <a:endParaRPr lang="ru-RU" sz="1600" spc="-5" dirty="0" smtClean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marL="102870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Назначение второго ответственного лица за консультирование родителя. </a:t>
                      </a:r>
                    </a:p>
                    <a:p>
                      <a:pPr marL="102870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Разработка четкого алгоритма поведения специалистов ДОУ по приему ребенка в</a:t>
                      </a:r>
                    </a:p>
                    <a:p>
                      <a:pPr marL="102870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Учреждение.</a:t>
                      </a:r>
                    </a:p>
                    <a:p>
                      <a:pPr marL="102870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695" algn="ctr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marL="99695" algn="ctr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15</a:t>
                      </a:r>
                      <a:r>
                        <a:rPr lang="ru-RU" sz="1600" spc="-1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мин</a:t>
                      </a:r>
                      <a:endParaRPr lang="ru-RU" sz="1800" dirty="0"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Franklin Gothic Medium" panose="020B0603020102020204" pitchFamily="34" charset="0"/>
                      </a:endParaRPr>
                    </a:p>
                  </a:txBody>
                  <a:tcPr marL="0" marR="0" marT="0" marB="0"/>
                </a:tc>
              </a:tr>
              <a:tr h="1094805">
                <a:tc gridSpan="4">
                  <a:txBody>
                    <a:bodyPr/>
                    <a:lstStyle/>
                    <a:p>
                      <a:pPr marL="91440"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Franklin Gothic Medium" panose="020B06030201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Заголовок 2"/>
          <p:cNvSpPr txBox="1">
            <a:spLocks/>
          </p:cNvSpPr>
          <p:nvPr/>
        </p:nvSpPr>
        <p:spPr>
          <a:xfrm>
            <a:off x="1087394" y="148359"/>
            <a:ext cx="7364581" cy="1074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 В ПРЕДМЕТНУЮ ОБЛАСТЬ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79960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</TotalTime>
  <Words>484</Words>
  <Application>Microsoft Office PowerPoint</Application>
  <PresentationFormat>Экран (4:3)</PresentationFormat>
  <Paragraphs>87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Franklin Gothic Medium</vt:lpstr>
      <vt:lpstr>Times New Roman</vt:lpstr>
      <vt:lpstr>Тема Office</vt:lpstr>
      <vt:lpstr>МДОБУ центр развития ребенка-детский сад № 86</vt:lpstr>
      <vt:lpstr>Презентация PowerPoint</vt:lpstr>
      <vt:lpstr>КАРТА ТЕКУЩЕГО СОСТОЯНИЯ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МДОБУ центр развития ребенка-детский сад № 86</dc:title>
  <dc:creator>USER</dc:creator>
  <cp:lastModifiedBy>USER</cp:lastModifiedBy>
  <cp:revision>28</cp:revision>
  <dcterms:created xsi:type="dcterms:W3CDTF">2023-01-31T08:41:07Z</dcterms:created>
  <dcterms:modified xsi:type="dcterms:W3CDTF">2023-02-01T12:16:28Z</dcterms:modified>
</cp:coreProperties>
</file>